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83" r:id="rId2"/>
    <p:sldId id="290" r:id="rId3"/>
    <p:sldId id="355" r:id="rId4"/>
    <p:sldId id="381" r:id="rId5"/>
    <p:sldId id="320" r:id="rId6"/>
    <p:sldId id="359" r:id="rId7"/>
    <p:sldId id="357" r:id="rId8"/>
    <p:sldId id="372" r:id="rId9"/>
    <p:sldId id="380" r:id="rId10"/>
    <p:sldId id="375" r:id="rId11"/>
    <p:sldId id="377" r:id="rId12"/>
    <p:sldId id="3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66"/>
    <a:srgbClr val="0000CC"/>
    <a:srgbClr val="00CCFF"/>
    <a:srgbClr val="FFFF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32AC4-EE0B-4B33-9F8C-86F2F61ADF39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39819-2FF4-4710-A40A-B2E06753A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640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39819-2FF4-4710-A40A-B2E06753AE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751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5FD4C-2A3B-48BF-87F3-9FCDCB751059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ôi nhiễm môi trường: đất, nước, không khí ở Việt Nam">
            <a:extLst>
              <a:ext uri="{FF2B5EF4-FFF2-40B4-BE49-F238E27FC236}">
                <a16:creationId xmlns:a16="http://schemas.microsoft.com/office/drawing/2014/main" xmlns="" id="{63A45A3C-7393-43B7-8F32-89E9EF798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8" y="0"/>
            <a:ext cx="9058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F951CA0E-E4A6-44E7-AB93-2F1B55879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2"/>
            <a:ext cx="9144000" cy="2800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</a:rPr>
              <a:t>English 8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</a:rPr>
              <a:t>UNIT 7 .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</a:rPr>
              <a:t>POLLUTION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PERIOD  54: GETTING STARTED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6" name="WordArt 4">
            <a:extLst>
              <a:ext uri="{FF2B5EF4-FFF2-40B4-BE49-F238E27FC236}">
                <a16:creationId xmlns:a16="http://schemas.microsoft.com/office/drawing/2014/main" xmlns="" id="{D6724662-E74A-40AD-837D-5F321C9D94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19300" y="4048154"/>
            <a:ext cx="51054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46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A884072-105C-4B3E-9761-A47B5DF0CFEC}"/>
              </a:ext>
            </a:extLst>
          </p:cNvPr>
          <p:cNvSpPr/>
          <p:nvPr/>
        </p:nvSpPr>
        <p:spPr>
          <a:xfrm>
            <a:off x="1760548" y="3244334"/>
            <a:ext cx="6164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 PROJECT ON POLLUTION    </a:t>
            </a:r>
          </a:p>
        </p:txBody>
      </p:sp>
    </p:spTree>
    <p:extLst>
      <p:ext uri="{BB962C8B-B14F-4D97-AF65-F5344CB8AC3E}">
        <p14:creationId xmlns:p14="http://schemas.microsoft.com/office/powerpoint/2010/main" xmlns="" val="213055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30802"/>
            <a:ext cx="8229600" cy="101774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Complete the sentences with the types of pollution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1. When …………….............     happens, the water temperature in streams, rivers, lakes, or oceans changes.</a:t>
            </a:r>
          </a:p>
          <a:p>
            <a:pPr marL="0" indent="0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2. ……………………. occurs when the atmosphere contains gases, dust, or fumes in harmful amounts.</a:t>
            </a:r>
          </a:p>
          <a:p>
            <a:pPr marL="0" indent="0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3. When radiation goes into the land, air or water, it is called ………………………</a:t>
            </a:r>
          </a:p>
          <a:p>
            <a:pPr marL="0" indent="0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4. Too much use of electric lights in cities may cause …………..</a:t>
            </a:r>
          </a:p>
          <a:p>
            <a:pPr marL="0" indent="0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5. ………………….. is the contamination of lakes, rivers, oceans, or groundwater, usually by human activities.</a:t>
            </a:r>
          </a:p>
          <a:p>
            <a:pPr marL="0" indent="0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6. ………………………… happens when human activities destroy the Earth’s surface.</a:t>
            </a:r>
          </a:p>
          <a:p>
            <a:pPr marL="0" indent="0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7. …………..…… occurs because there are too many loud sounds in the environment.</a:t>
            </a:r>
          </a:p>
          <a:p>
            <a:pPr marL="0" indent="0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8. The sight of too many telephone poles, advertising billboards, overhead power lines, or shop signs may case ……………………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1442" y="385936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thermal  pollution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1304873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Air pollution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963" y="2570966"/>
            <a:ext cx="4327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radioactive pollution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293334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light pollution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331" y="3456567"/>
            <a:ext cx="2464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Water  pollution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363" y="4305217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Land/ Soil pollution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310" y="5153867"/>
            <a:ext cx="3539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Noise pollution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56422" y="6328156"/>
            <a:ext cx="243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visual pollution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74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5" y="4572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Work in groups. Which types of pollution in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 your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neighbourhood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face? Rank them in order of seriousness. Give reasons for your group’s order.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286000"/>
            <a:ext cx="82296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It’s air pollution, noise pollution and visual pollution.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" y="40386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ir pollution does harm to your health. Noise pollution can make you stressed. Visual pollution is nit good for sight around.</a:t>
            </a:r>
          </a:p>
        </p:txBody>
      </p:sp>
    </p:spTree>
    <p:extLst>
      <p:ext uri="{BB962C8B-B14F-4D97-AF65-F5344CB8AC3E}">
        <p14:creationId xmlns:p14="http://schemas.microsoft.com/office/powerpoint/2010/main" xmlns="" val="346625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9460" name="Picture 4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tải xu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51054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40895" y="2930526"/>
            <a:ext cx="8839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0"/>
              </a:spcAft>
            </a:pPr>
            <a:endParaRPr lang="en-US" sz="3200" b="1" dirty="0">
              <a:solidFill>
                <a:srgbClr val="0070C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Practice the dialogue again.​</a:t>
            </a:r>
            <a:endParaRPr lang="en-US" sz="3200" b="1" dirty="0">
              <a:solidFill>
                <a:srgbClr val="0070C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Do exercises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B1,2,3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workbook (page 4).​</a:t>
            </a:r>
            <a:endParaRPr lang="en-US" sz="3200" b="1" dirty="0">
              <a:solidFill>
                <a:srgbClr val="0070C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endParaRPr lang="en-US" sz="3200" b="1" dirty="0"/>
          </a:p>
          <a:p>
            <a:pPr marL="342900" indent="-342900">
              <a:spcBef>
                <a:spcPct val="20000"/>
              </a:spcBef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63981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447800" y="457200"/>
            <a:ext cx="5943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* WARM UP: BRAINSTORMING</a:t>
            </a: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524000" y="2133600"/>
            <a:ext cx="6172200" cy="2057400"/>
          </a:xfrm>
          <a:prstGeom prst="irregularSeal1">
            <a:avLst/>
          </a:prstGeom>
          <a:solidFill>
            <a:srgbClr val="C6D9F1">
              <a:alpha val="99001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POLLUTION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1371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Air pollution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2920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Light pollution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0800" y="3799582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Soil pollution</a:t>
            </a:r>
          </a:p>
          <a:p>
            <a:pPr algn="ctr"/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724400" y="1371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Water pollution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33800" y="4790182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Noise pollution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88758" y="595788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1.Who can you see in the picture?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9100" y="107119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 and Nick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8758" y="1683847"/>
            <a:ext cx="3541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2. Where do you think they are?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4773" y="2099679"/>
            <a:ext cx="3896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They are in Mi’ s home village.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2558" y="2979021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3. What can you see in the picture 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5050" y="3379131"/>
            <a:ext cx="382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smoke from the factory, waste,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poison from the factory, water is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black, the fish are dead.  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4278" y="5307277"/>
            <a:ext cx="749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They are talking about their environmental project.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6805" y="4917441"/>
            <a:ext cx="6627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4. What do you think the people in the picture are talking about?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86123"/>
            <a:ext cx="4758489" cy="4161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8" grpId="0"/>
      <p:bldP spid="19" grpId="0"/>
      <p:bldP spid="20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2-track-2_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848600" y="188495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685800"/>
            <a:ext cx="8779001" cy="59014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84" y="39568"/>
            <a:ext cx="279221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693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5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lowchart: Process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8435" name="Picture 63" descr="FLOWR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9063">
            <a:off x="8356600" y="5054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3" descr="FLOWR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9063">
            <a:off x="8178800" y="5283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3" descr="FLOWR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9063">
            <a:off x="8356600" y="5435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3" descr="FLOWR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9063">
            <a:off x="7950200" y="5664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3" descr="FLOWR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9063">
            <a:off x="8356600" y="589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3" descr="FLOWR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9063">
            <a:off x="7721600" y="589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63" descr="FLOWR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9063">
            <a:off x="8102600" y="5816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Box 10"/>
          <p:cNvSpPr txBox="1">
            <a:spLocks noChangeArrowheads="1"/>
          </p:cNvSpPr>
          <p:nvPr/>
        </p:nvSpPr>
        <p:spPr bwMode="auto">
          <a:xfrm>
            <a:off x="352926" y="1013451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Pollution (n)</a:t>
            </a: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3858127" y="1064583"/>
            <a:ext cx="208547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5" name="TextBox 13"/>
          <p:cNvSpPr txBox="1">
            <a:spLocks noChangeArrowheads="1"/>
          </p:cNvSpPr>
          <p:nvPr/>
        </p:nvSpPr>
        <p:spPr bwMode="auto">
          <a:xfrm>
            <a:off x="362409" y="1462546"/>
            <a:ext cx="24383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poison (n)</a:t>
            </a:r>
          </a:p>
        </p:txBody>
      </p:sp>
      <p:sp>
        <p:nvSpPr>
          <p:cNvPr id="8206" name="TextBox 14"/>
          <p:cNvSpPr txBox="1">
            <a:spLocks noChangeArrowheads="1"/>
          </p:cNvSpPr>
          <p:nvPr/>
        </p:nvSpPr>
        <p:spPr bwMode="auto">
          <a:xfrm>
            <a:off x="3919746" y="1572414"/>
            <a:ext cx="22138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7" name="TextBox 15"/>
          <p:cNvSpPr txBox="1">
            <a:spLocks noChangeArrowheads="1"/>
          </p:cNvSpPr>
          <p:nvPr/>
        </p:nvSpPr>
        <p:spPr bwMode="auto">
          <a:xfrm>
            <a:off x="337972" y="1940915"/>
            <a:ext cx="1746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Die (v)</a:t>
            </a:r>
          </a:p>
        </p:txBody>
      </p:sp>
      <p:sp>
        <p:nvSpPr>
          <p:cNvPr id="8208" name="TextBox 16"/>
          <p:cNvSpPr txBox="1">
            <a:spLocks noChangeArrowheads="1"/>
          </p:cNvSpPr>
          <p:nvPr/>
        </p:nvSpPr>
        <p:spPr bwMode="auto">
          <a:xfrm>
            <a:off x="269249" y="2381357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Die – dead - death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9" name="TextBox 17"/>
          <p:cNvSpPr txBox="1">
            <a:spLocks noChangeArrowheads="1"/>
          </p:cNvSpPr>
          <p:nvPr/>
        </p:nvSpPr>
        <p:spPr bwMode="auto">
          <a:xfrm>
            <a:off x="269249" y="2799569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Aquatic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8210" name="TextBox 18"/>
          <p:cNvSpPr txBox="1">
            <a:spLocks noChangeArrowheads="1"/>
          </p:cNvSpPr>
          <p:nvPr/>
        </p:nvSpPr>
        <p:spPr bwMode="auto">
          <a:xfrm>
            <a:off x="269249" y="3322789"/>
            <a:ext cx="2355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5.  Dump (v) </a:t>
            </a:r>
          </a:p>
        </p:txBody>
      </p:sp>
      <p:sp>
        <p:nvSpPr>
          <p:cNvPr id="8212" name="TextBox 20"/>
          <p:cNvSpPr txBox="1">
            <a:spLocks noChangeArrowheads="1"/>
          </p:cNvSpPr>
          <p:nvPr/>
        </p:nvSpPr>
        <p:spPr bwMode="auto">
          <a:xfrm>
            <a:off x="3858127" y="2126849"/>
            <a:ext cx="13996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chết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4" name="TextBox 22"/>
          <p:cNvSpPr txBox="1">
            <a:spLocks noChangeArrowheads="1"/>
          </p:cNvSpPr>
          <p:nvPr/>
        </p:nvSpPr>
        <p:spPr bwMode="auto">
          <a:xfrm>
            <a:off x="3924300" y="2799569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215" name="TextBox 23"/>
          <p:cNvSpPr txBox="1">
            <a:spLocks noChangeArrowheads="1"/>
          </p:cNvSpPr>
          <p:nvPr/>
        </p:nvSpPr>
        <p:spPr bwMode="auto">
          <a:xfrm>
            <a:off x="3935788" y="3306493"/>
            <a:ext cx="22374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00200" y="304800"/>
            <a:ext cx="5943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I. NEW WORDS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1929" y="3810000"/>
            <a:ext cx="3082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6.  to come up with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26586" y="3810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0710" y="4343400"/>
            <a:ext cx="3082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7. illustrate (v)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24300" y="4343400"/>
            <a:ext cx="3082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0710" y="4822936"/>
            <a:ext cx="3082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8. radioactive (a)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58835" y="4797454"/>
            <a:ext cx="4473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0710" y="5293845"/>
            <a:ext cx="3082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9. thermal (a)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55913" y="5213754"/>
            <a:ext cx="3082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0710" y="5729041"/>
            <a:ext cx="3082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10. visual (a)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55913" y="5651452"/>
            <a:ext cx="3082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utoUpdateAnimBg="0"/>
      <p:bldP spid="8205" grpId="0" autoUpdateAnimBg="0"/>
      <p:bldP spid="8206" grpId="0" autoUpdateAnimBg="0"/>
      <p:bldP spid="8207" grpId="0" autoUpdateAnimBg="0"/>
      <p:bldP spid="8208" grpId="0" autoUpdateAnimBg="0"/>
      <p:bldP spid="8209" grpId="0" autoUpdateAnimBg="0"/>
      <p:bldP spid="8210" grpId="0" autoUpdateAnimBg="0"/>
      <p:bldP spid="8212" grpId="0" autoUpdateAnimBg="0"/>
      <p:bldP spid="8214" grpId="0" autoUpdateAnimBg="0"/>
      <p:bldP spid="8215" grpId="0" autoUpdateAnimBg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8600" y="401451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1a.  Find a word / phrase that means 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474" y="1145159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no longer alive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" y="1923047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growing or living in, on, or near water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474" y="2625983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throwing away something you do not want, especially in a place with is not allowed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2348" y="3750998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A substance that can make people or animals ill or kill them if they eat or drink it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" y="496318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5. Made unclear or unsafe to use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" y="580138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6. To think of an idea, or a plan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34200" y="1115080"/>
            <a:ext cx="2514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dead 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29600" y="1115080"/>
            <a:ext cx="914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06389" y="1863983"/>
            <a:ext cx="1528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aquatic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09811" y="1870531"/>
            <a:ext cx="872289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L16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62537" y="2586664"/>
            <a:ext cx="11430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dump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09811" y="2602706"/>
            <a:ext cx="1177089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24437" y="3737657"/>
            <a:ext cx="121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poison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88755" y="3750998"/>
            <a:ext cx="914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L15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44133" y="5044229"/>
            <a:ext cx="1576137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polluted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89758" y="4883248"/>
            <a:ext cx="9525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L13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6400" y="5867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come up with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229600" y="5867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3" grpId="0"/>
      <p:bldP spid="18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68442" y="3947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1b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Answer the questions.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" y="63442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Where are Nick and Mi ?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17526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What does the water in the lake look like 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28956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Why is Mi surprised when they get closer to the lake?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4114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What is the factory dumping into the lake?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5257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5. Why is Nick sneezing so much 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" y="1295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They are in Mi’s home village.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22961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Almost black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34391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Because she sees the fish dead.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47345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poison.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58013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Because the air is not clean.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686800" cy="868362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Tick (</a:t>
            </a:r>
            <a:r>
              <a:rPr lang="ar-AE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)true (T) , false (F), or no information (NI)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8768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1. The water in the lake has been polluted by a ship.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Water pollution in the lake has made the fish die.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3. Aquatic plants may also die because of the polluted water.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Nick wouldn’t sneeze so much if the air was clean.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5.Nick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will give a talk about water and air pollution.</a:t>
            </a: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765135980"/>
              </p:ext>
            </p:extLst>
          </p:nvPr>
        </p:nvGraphicFramePr>
        <p:xfrm>
          <a:off x="5715000" y="914402"/>
          <a:ext cx="2971800" cy="5029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88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80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80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80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80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80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34200" y="152400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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457271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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3447871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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4286071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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5200471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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559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94" y="-13122"/>
            <a:ext cx="9031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There are different types of pollution. Write each type under </a:t>
            </a:r>
          </a:p>
          <a:p>
            <a:pPr marL="514350" indent="-514350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a picture:</a:t>
            </a:r>
          </a:p>
        </p:txBody>
      </p:sp>
      <p:pic>
        <p:nvPicPr>
          <p:cNvPr id="4" name="Picture 7" descr="bui-khong-khi-o-nhiem-co-the-lam-tim-ngung-dot-n_tin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177948"/>
            <a:ext cx="2133600" cy="17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ages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714" y="4226179"/>
            <a:ext cx="2286000" cy="1684338"/>
          </a:xfrm>
          <a:prstGeom prst="rect">
            <a:avLst/>
          </a:prstGeom>
          <a:noFill/>
        </p:spPr>
      </p:pic>
      <p:pic>
        <p:nvPicPr>
          <p:cNvPr id="1026" name="Picture 2" descr="Kết quả hình ảnh cho o nhiem ve nhi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1350" y="1624183"/>
            <a:ext cx="2171700" cy="1647826"/>
          </a:xfrm>
          <a:prstGeom prst="rect">
            <a:avLst/>
          </a:prstGeom>
          <a:noFill/>
        </p:spPr>
      </p:pic>
      <p:pic>
        <p:nvPicPr>
          <p:cNvPr id="1028" name="Picture 4" descr="Kết quả hình ảnh cho o nhiem phong x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08" y="1564371"/>
            <a:ext cx="2362200" cy="1828800"/>
          </a:xfrm>
          <a:prstGeom prst="rect">
            <a:avLst/>
          </a:prstGeom>
          <a:noFill/>
        </p:spPr>
      </p:pic>
      <p:pic>
        <p:nvPicPr>
          <p:cNvPr id="1030" name="Picture 6" descr="Kết quả hình ảnh cho o nhiem thi gia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56307" y="1593058"/>
            <a:ext cx="2476500" cy="1733551"/>
          </a:xfrm>
          <a:prstGeom prst="rect">
            <a:avLst/>
          </a:prstGeom>
          <a:noFill/>
        </p:spPr>
      </p:pic>
      <p:pic>
        <p:nvPicPr>
          <p:cNvPr id="1032" name="Picture 8" descr="Kết quả hình ảnh cho qua nhieu bien quang ca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2500" y="1605133"/>
            <a:ext cx="2209800" cy="1666876"/>
          </a:xfrm>
          <a:prstGeom prst="rect">
            <a:avLst/>
          </a:prstGeom>
          <a:noFill/>
        </p:spPr>
      </p:pic>
      <p:pic>
        <p:nvPicPr>
          <p:cNvPr id="1034" name="Picture 10" descr="Kết quả hình ảnh cho o nhiem da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9500" y="4182522"/>
            <a:ext cx="2314575" cy="1771651"/>
          </a:xfrm>
          <a:prstGeom prst="rect">
            <a:avLst/>
          </a:prstGeom>
          <a:noFill/>
        </p:spPr>
      </p:pic>
      <p:pic>
        <p:nvPicPr>
          <p:cNvPr id="1036" name="Picture 12" descr="Kết quả hình ảnh cho o nhiem anh sa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1206" y="4177922"/>
            <a:ext cx="2381250" cy="17049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35013" y="3416065"/>
            <a:ext cx="1838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radioactive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pollution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36656" y="3313695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noise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pollution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32904" y="3260169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visual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pollution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56578" y="3313695"/>
            <a:ext cx="1430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d. thermal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pollution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4568" y="5882898"/>
            <a:ext cx="2055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e. water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pollution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57229" y="5897947"/>
            <a:ext cx="231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f. land/ soil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pollution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62459" y="5882898"/>
            <a:ext cx="1528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g. light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pollution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9999" y="5882898"/>
            <a:ext cx="1738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h. air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pollution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737081"/>
              </p:ext>
            </p:extLst>
          </p:nvPr>
        </p:nvGraphicFramePr>
        <p:xfrm>
          <a:off x="112528" y="790256"/>
          <a:ext cx="8907145" cy="768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7145">
                  <a:extLst>
                    <a:ext uri="{9D8B030D-6E8A-4147-A177-3AD203B41FA5}">
                      <a16:colId xmlns:a16="http://schemas.microsoft.com/office/drawing/2014/main" xmlns="" val="3074734222"/>
                    </a:ext>
                  </a:extLst>
                </a:gridCol>
              </a:tblGrid>
              <a:tr h="768784">
                <a:tc>
                  <a:txBody>
                    <a:bodyPr/>
                    <a:lstStyle/>
                    <a:p>
                      <a:r>
                        <a:rPr lang="en-US" dirty="0"/>
                        <a:t>Water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pollution        land/ soil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pollution       air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pollution                     noise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pollution</a:t>
                      </a:r>
                    </a:p>
                    <a:p>
                      <a:r>
                        <a:rPr lang="en-US" dirty="0"/>
                        <a:t>Thermal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pollution    light pollution                radioactive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pollution      visual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pollution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7757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3106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844</Words>
  <Application>Microsoft Office PowerPoint</Application>
  <PresentationFormat>On-screen Show (4:3)</PresentationFormat>
  <Paragraphs>133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1c. Tick ()true (T) , false (F), or no information (NI)</vt:lpstr>
      <vt:lpstr>Slide 9</vt:lpstr>
      <vt:lpstr>3. Complete the sentences with the types of pollution.</vt:lpstr>
      <vt:lpstr>4. Work in groups. Which types of pollution in 3 does your neighbourhood face? Rank them in order of seriousness. Give reasons for your group’s order.</vt:lpstr>
      <vt:lpstr>Slide 12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CLASS</dc:title>
  <dc:creator>Mr</dc:creator>
  <cp:lastModifiedBy>DELL</cp:lastModifiedBy>
  <cp:revision>165</cp:revision>
  <dcterms:created xsi:type="dcterms:W3CDTF">2015-08-01T15:00:19Z</dcterms:created>
  <dcterms:modified xsi:type="dcterms:W3CDTF">2023-02-04T14:45:26Z</dcterms:modified>
</cp:coreProperties>
</file>